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859" r:id="rId2"/>
    <p:sldId id="1010" r:id="rId3"/>
    <p:sldId id="1017" r:id="rId4"/>
    <p:sldId id="1041" r:id="rId5"/>
    <p:sldId id="1016" r:id="rId6"/>
    <p:sldId id="1019" r:id="rId7"/>
    <p:sldId id="1023" r:id="rId8"/>
    <p:sldId id="1026" r:id="rId9"/>
    <p:sldId id="1028" r:id="rId10"/>
    <p:sldId id="1012" r:id="rId11"/>
    <p:sldId id="1013" r:id="rId12"/>
    <p:sldId id="1014" r:id="rId13"/>
    <p:sldId id="1030" r:id="rId14"/>
    <p:sldId id="1032" r:id="rId15"/>
    <p:sldId id="1035" r:id="rId16"/>
    <p:sldId id="1037" r:id="rId17"/>
    <p:sldId id="1034" r:id="rId18"/>
    <p:sldId id="1039" r:id="rId1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5929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91" d="100"/>
          <a:sy n="91" d="100"/>
        </p:scale>
        <p:origin x="96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nn-NO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4  I like sport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Project 1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My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weekly plan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课外活动信息表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3142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7706" y="731204"/>
            <a:ext cx="7629525" cy="539750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63355" y="1519620"/>
            <a:ext cx="3388995" cy="431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7664188"/>
              </p:ext>
            </p:extLst>
          </p:nvPr>
        </p:nvGraphicFramePr>
        <p:xfrm>
          <a:off x="343711" y="2060848"/>
          <a:ext cx="11502992" cy="4176464"/>
        </p:xfrm>
        <a:graphic>
          <a:graphicData uri="http://schemas.openxmlformats.org/drawingml/2006/table">
            <a:tbl>
              <a:tblPr firstRow="1" firstCol="1" bandRow="1"/>
              <a:tblGrid>
                <a:gridCol w="11502992">
                  <a:extLst>
                    <a:ext uri="{9D8B030D-6E8A-4147-A177-3AD203B41FA5}">
                      <a16:colId xmlns:a16="http://schemas.microsoft.com/office/drawing/2014/main" val="301451894"/>
                    </a:ext>
                  </a:extLst>
                </a:gridCol>
              </a:tblGrid>
              <a:tr h="417646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Painting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Workshop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绘画工作坊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Date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15th,August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八月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Friday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 p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 p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Place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Art Room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 can learn basic painting techniques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技巧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and create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创造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your own masterpiece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杰作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All materials will be provided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提供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80648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2068779"/>
              </p:ext>
            </p:extLst>
          </p:nvPr>
        </p:nvGraphicFramePr>
        <p:xfrm>
          <a:off x="334567" y="836712"/>
          <a:ext cx="11521280" cy="5328592"/>
        </p:xfrm>
        <a:graphic>
          <a:graphicData uri="http://schemas.openxmlformats.org/drawingml/2006/table">
            <a:tbl>
              <a:tblPr firstRow="1" firstCol="1" bandRow="1"/>
              <a:tblGrid>
                <a:gridCol w="11521280">
                  <a:extLst>
                    <a:ext uri="{9D8B030D-6E8A-4147-A177-3AD203B41FA5}">
                      <a16:colId xmlns:a16="http://schemas.microsoft.com/office/drawing/2014/main" val="1987642643"/>
                    </a:ext>
                  </a:extLst>
                </a:gridCol>
              </a:tblGrid>
              <a:tr h="532859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Football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Training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Camp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足球训练营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Date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22nd,August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Friday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 a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 p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Place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 Field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Join us for a fun and energetic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精力充沛的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football training session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Improve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改善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your skills and teamwork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团队合作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on the field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</a:txBody>
                  <a:tcPr marL="52384" marR="523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39834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236315"/>
              </p:ext>
            </p:extLst>
          </p:nvPr>
        </p:nvGraphicFramePr>
        <p:xfrm>
          <a:off x="334566" y="819240"/>
          <a:ext cx="11521280" cy="5490080"/>
        </p:xfrm>
        <a:graphic>
          <a:graphicData uri="http://schemas.openxmlformats.org/drawingml/2006/table">
            <a:tbl>
              <a:tblPr firstRow="1" firstCol="1" bandRow="1"/>
              <a:tblGrid>
                <a:gridCol w="11521280">
                  <a:extLst>
                    <a:ext uri="{9D8B030D-6E8A-4147-A177-3AD203B41FA5}">
                      <a16:colId xmlns:a16="http://schemas.microsoft.com/office/drawing/2014/main" val="1503241051"/>
                    </a:ext>
                  </a:extLst>
                </a:gridCol>
              </a:tblGrid>
              <a:tr h="549008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Science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Experiment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科学实验日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Date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30th,August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Saturday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 p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 p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Place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Science Lab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Discover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发现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the wonders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奇迹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of science through hands-on experiments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Learn about chemistry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化学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），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physics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物理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and biology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生物学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in a fun and interactive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互动的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way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430" marR="314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80597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children do in the Painting Workshop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play soccer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basic painting techniques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own music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9683" y="87250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342647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can learn basic painting techniques and create your own masterpiece.”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可知，孩子们可以在绘画工作坊学习基本的绘画技巧并创作自己的作品，故选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2784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TRUE about the Football Training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Camp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held in the Art Room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focuses 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专注于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improving football skills and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teamwork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takes place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举行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evening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9683" y="88156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64610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“Improve your skills and teamwork on the field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可知，足球训练营可以改善你的技能和团队合作，故选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1416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0216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activities are there on Friday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6426" y="174369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91617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由信息表可知，星期五有绘画工作坊和足球训练营可以训练，故选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6987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activity involves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包含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hands-on experiments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Workshop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Training Camp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Experiment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9683" y="161117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6149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八、书面表达。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school life”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为题，写一篇短文，不少于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句话。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写作要求：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描述你一天的学校生活；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介绍你最喜欢的学科及原因（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参考句型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介绍一项你喜欢的体育运动及喜爱的理由。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47929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.</a:t>
            </a:r>
            <a:endParaRPr lang="en-US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.</a:t>
            </a:r>
            <a:endParaRPr lang="en-US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.</a:t>
            </a:r>
            <a:endParaRPr lang="en-US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.</a:t>
            </a:r>
            <a:endParaRPr lang="en-US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.</a:t>
            </a:r>
            <a:endParaRPr lang="en-US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42006" y="1304488"/>
            <a:ext cx="11269824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3740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Wednesday best, because we have PE and Art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favourite subject is PE, because I like sport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morning, I get up at 6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and go to school at 7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afternoon, I play football in the playground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running best, because running is good for my health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Exercise makes me happy and healthy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仅供参考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68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用数字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30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727" y="747286"/>
            <a:ext cx="9430385" cy="539750"/>
          </a:xfrm>
          <a:prstGeom prst="rect">
            <a:avLst/>
          </a:prstGeom>
        </p:spPr>
      </p:pic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725603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Thursday today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Chinese best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seven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time to get up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friend can play ping-pong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go to the playground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6490" y="1998267"/>
            <a:ext cx="10309879" cy="1301580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240333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（　　）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427207" y="3355853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2</a:t>
            </a:r>
            <a:endParaRPr lang="zh-CN" altLang="en-US" sz="2400"/>
          </a:p>
        </p:txBody>
      </p:sp>
      <p:sp>
        <p:nvSpPr>
          <p:cNvPr id="9" name="矩形 8"/>
          <p:cNvSpPr/>
          <p:nvPr/>
        </p:nvSpPr>
        <p:spPr>
          <a:xfrm>
            <a:off x="3524404" y="3355853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4</a:t>
            </a:r>
            <a:endParaRPr lang="zh-CN" altLang="en-US" sz="2400"/>
          </a:p>
        </p:txBody>
      </p:sp>
      <p:sp>
        <p:nvSpPr>
          <p:cNvPr id="10" name="矩形 9"/>
          <p:cNvSpPr/>
          <p:nvPr/>
        </p:nvSpPr>
        <p:spPr>
          <a:xfrm>
            <a:off x="6116692" y="3355853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5</a:t>
            </a:r>
            <a:endParaRPr lang="zh-CN" altLang="en-US" sz="2400"/>
          </a:p>
        </p:txBody>
      </p:sp>
      <p:sp>
        <p:nvSpPr>
          <p:cNvPr id="11" name="矩形 10"/>
          <p:cNvSpPr/>
          <p:nvPr/>
        </p:nvSpPr>
        <p:spPr>
          <a:xfrm>
            <a:off x="8471470" y="3355853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3</a:t>
            </a:r>
            <a:endParaRPr lang="zh-CN" altLang="en-US" sz="2400"/>
          </a:p>
        </p:txBody>
      </p:sp>
      <p:sp>
        <p:nvSpPr>
          <p:cNvPr id="12" name="矩形 11"/>
          <p:cNvSpPr/>
          <p:nvPr/>
        </p:nvSpPr>
        <p:spPr>
          <a:xfrm>
            <a:off x="10487694" y="3355853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1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二、用所给单词的适当形式填空。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football on Wednesday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smtClean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breakfast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smtClean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lesson this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52450" y="1421829"/>
            <a:ext cx="24705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playing/to play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7018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doing/to do sth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喜欢做某事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playing/to play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134766" y="2771875"/>
            <a:ext cx="12923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to have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34821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time to do sth.”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到了做某事的时候了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have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350790" y="3996011"/>
            <a:ext cx="14029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dancing</a:t>
            </a:r>
            <a:endParaRPr lang="zh-CN" altLang="en-US"/>
          </a:p>
        </p:txBody>
      </p:sp>
      <p:sp>
        <p:nvSpPr>
          <p:cNvPr id="8" name="内容占位符 3"/>
          <p:cNvSpPr txBox="1">
            <a:spLocks/>
          </p:cNvSpPr>
          <p:nvPr/>
        </p:nvSpPr>
        <p:spPr bwMode="auto">
          <a:xfrm>
            <a:off x="360854" y="464436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一节舞蹈课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的英文表达为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dancing lesson”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054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to the zoo after 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smtClean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 play football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32792" y="1386511"/>
            <a:ext cx="5245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us</a:t>
            </a:r>
            <a:endParaRPr lang="zh-CN" altLang="en-US"/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199865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是动词，后面的代词用宾格形式，故填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790950" y="2655496"/>
            <a:ext cx="8018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well</a:t>
            </a:r>
            <a:endParaRPr lang="zh-CN" altLang="en-US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322278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是动词，要用副词修饰，故填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984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三、单项选择。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Wednesday today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Chinese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are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endParaRPr lang="en-US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time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31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5346" y="729010"/>
            <a:ext cx="5742305" cy="5397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37373" y="212380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16535" y="339502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16535" y="468435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3126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play ping-pong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comes</a:t>
            </a:r>
            <a:endParaRPr lang="en-US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singing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 great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 funny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139514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10630" y="267983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0374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四、将下列句子排列成通顺的一段对话。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swim well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subject do you like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best,Jill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course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 good at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do sport after school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PE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fun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 swim after 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34566" y="1556792"/>
            <a:ext cx="11521280" cy="3816424"/>
          </a:xfrm>
          <a:prstGeom prst="rect">
            <a:avLst/>
          </a:prstGeom>
          <a:noFill/>
          <a:ln w="19050" algn="ctr">
            <a:solidFill>
              <a:srgbClr val="F15929"/>
            </a:solidFill>
            <a:prstDash val="dash"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6663588"/>
              </p:ext>
            </p:extLst>
          </p:nvPr>
        </p:nvGraphicFramePr>
        <p:xfrm>
          <a:off x="3214886" y="5575369"/>
          <a:ext cx="5760642" cy="608519"/>
        </p:xfrm>
        <a:graphic>
          <a:graphicData uri="http://schemas.openxmlformats.org/drawingml/2006/table">
            <a:tbl>
              <a:tblPr firstRow="1" firstCol="1" bandRow="1"/>
              <a:tblGrid>
                <a:gridCol w="960107">
                  <a:extLst>
                    <a:ext uri="{9D8B030D-6E8A-4147-A177-3AD203B41FA5}">
                      <a16:colId xmlns:a16="http://schemas.microsoft.com/office/drawing/2014/main" val="875404534"/>
                    </a:ext>
                  </a:extLst>
                </a:gridCol>
                <a:gridCol w="960107">
                  <a:extLst>
                    <a:ext uri="{9D8B030D-6E8A-4147-A177-3AD203B41FA5}">
                      <a16:colId xmlns:a16="http://schemas.microsoft.com/office/drawing/2014/main" val="754349924"/>
                    </a:ext>
                  </a:extLst>
                </a:gridCol>
                <a:gridCol w="960107">
                  <a:extLst>
                    <a:ext uri="{9D8B030D-6E8A-4147-A177-3AD203B41FA5}">
                      <a16:colId xmlns:a16="http://schemas.microsoft.com/office/drawing/2014/main" val="243684308"/>
                    </a:ext>
                  </a:extLst>
                </a:gridCol>
                <a:gridCol w="960107">
                  <a:extLst>
                    <a:ext uri="{9D8B030D-6E8A-4147-A177-3AD203B41FA5}">
                      <a16:colId xmlns:a16="http://schemas.microsoft.com/office/drawing/2014/main" val="3547113792"/>
                    </a:ext>
                  </a:extLst>
                </a:gridCol>
                <a:gridCol w="960107">
                  <a:extLst>
                    <a:ext uri="{9D8B030D-6E8A-4147-A177-3AD203B41FA5}">
                      <a16:colId xmlns:a16="http://schemas.microsoft.com/office/drawing/2014/main" val="2560213860"/>
                    </a:ext>
                  </a:extLst>
                </a:gridCol>
                <a:gridCol w="960107">
                  <a:extLst>
                    <a:ext uri="{9D8B030D-6E8A-4147-A177-3AD203B41FA5}">
                      <a16:colId xmlns:a16="http://schemas.microsoft.com/office/drawing/2014/main" val="972730469"/>
                    </a:ext>
                  </a:extLst>
                </a:gridCol>
              </a:tblGrid>
              <a:tr h="608519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0213865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3462232" y="5618018"/>
            <a:ext cx="52885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 </a:t>
            </a:r>
            <a:r>
              <a:rPr lang="en-US" altLang="zh-CN" smtClean="0"/>
              <a:t>       E         D        F        A        </a:t>
            </a:r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5818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8254632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五、根据图片和上下文提示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six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thirty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usually get up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FS03.tif" descr="id:214749734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12660" y="1124744"/>
            <a:ext cx="2934042" cy="206716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708920"/>
            <a:ext cx="839864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usually get up 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six thirty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it today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don’t 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lessons today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Oh,I’m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sorry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FS268.tif" descr="id:2147497354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75526" y="3645024"/>
            <a:ext cx="1816775" cy="181677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6" name="矩形 5"/>
          <p:cNvSpPr/>
          <p:nvPr/>
        </p:nvSpPr>
        <p:spPr>
          <a:xfrm>
            <a:off x="4746682" y="1493069"/>
            <a:ext cx="4844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to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897288" y="1429698"/>
            <a:ext cx="6431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get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293414" y="1435227"/>
            <a:ext cx="5854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up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10630" y="2132856"/>
            <a:ext cx="11031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When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098610" y="2821236"/>
            <a:ext cx="4844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at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7198259" y="2824719"/>
            <a:ext cx="10438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What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10630" y="3392788"/>
            <a:ext cx="744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day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013817" y="4031807"/>
            <a:ext cx="13452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Sunday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2640289" y="4741776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have</a:t>
            </a: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4631012" y="4671242"/>
            <a:ext cx="744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any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0670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742" y="1556792"/>
            <a:ext cx="8784976" cy="115212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六、选择合适的内容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补全短文。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3944938" algn="l"/>
                <a:tab pos="6096000" algn="l"/>
                <a:tab pos="8550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Monday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swimming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3944938" algn="l"/>
                <a:tab pos="6096000" algn="l"/>
                <a:tab pos="8550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Friday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Su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Hai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sister is Su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seven 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term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lessons at school from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Wednesday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six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thirty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Saturday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have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 Yang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lesson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491961" y="275024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730974" y="339278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367922" y="3392788"/>
            <a:ext cx="4635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G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449957" y="4041276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1072811" y="403222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006974" y="466218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5393232" y="467124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5567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757</Words>
  <Application>Microsoft Office PowerPoint</Application>
  <PresentationFormat>自定义</PresentationFormat>
  <Paragraphs>149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5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364</cp:revision>
  <dcterms:created xsi:type="dcterms:W3CDTF">2020-11-06T05:24:00Z</dcterms:created>
  <dcterms:modified xsi:type="dcterms:W3CDTF">2025-06-24T02:05:47Z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